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8"/>
  </p:notesMasterIdLst>
  <p:sldIdLst>
    <p:sldId id="317" r:id="rId2"/>
    <p:sldId id="315" r:id="rId3"/>
    <p:sldId id="334" r:id="rId4"/>
    <p:sldId id="355" r:id="rId5"/>
    <p:sldId id="354" r:id="rId6"/>
    <p:sldId id="332" r:id="rId7"/>
    <p:sldId id="331" r:id="rId8"/>
    <p:sldId id="330" r:id="rId9"/>
    <p:sldId id="345" r:id="rId10"/>
    <p:sldId id="335" r:id="rId11"/>
    <p:sldId id="329" r:id="rId12"/>
    <p:sldId id="318" r:id="rId13"/>
    <p:sldId id="333" r:id="rId14"/>
    <p:sldId id="320" r:id="rId15"/>
    <p:sldId id="325" r:id="rId16"/>
    <p:sldId id="346" r:id="rId17"/>
    <p:sldId id="348" r:id="rId18"/>
    <p:sldId id="347" r:id="rId19"/>
    <p:sldId id="328" r:id="rId20"/>
    <p:sldId id="361" r:id="rId21"/>
    <p:sldId id="326" r:id="rId22"/>
    <p:sldId id="327" r:id="rId23"/>
    <p:sldId id="322" r:id="rId24"/>
    <p:sldId id="356" r:id="rId25"/>
    <p:sldId id="319" r:id="rId26"/>
    <p:sldId id="321" r:id="rId27"/>
    <p:sldId id="323" r:id="rId28"/>
    <p:sldId id="336" r:id="rId29"/>
    <p:sldId id="337" r:id="rId30"/>
    <p:sldId id="338" r:id="rId31"/>
    <p:sldId id="358" r:id="rId32"/>
    <p:sldId id="359" r:id="rId33"/>
    <p:sldId id="360" r:id="rId34"/>
    <p:sldId id="339" r:id="rId35"/>
    <p:sldId id="340" r:id="rId36"/>
    <p:sldId id="341" r:id="rId37"/>
    <p:sldId id="350" r:id="rId38"/>
    <p:sldId id="351" r:id="rId39"/>
    <p:sldId id="352" r:id="rId40"/>
    <p:sldId id="353" r:id="rId41"/>
    <p:sldId id="342" r:id="rId42"/>
    <p:sldId id="349" r:id="rId43"/>
    <p:sldId id="343" r:id="rId44"/>
    <p:sldId id="357" r:id="rId45"/>
    <p:sldId id="344" r:id="rId46"/>
    <p:sldId id="32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32A"/>
    <a:srgbClr val="4FA434"/>
    <a:srgbClr val="F7AA49"/>
    <a:srgbClr val="CD141C"/>
    <a:srgbClr val="F7E3B0"/>
    <a:srgbClr val="C2985C"/>
    <a:srgbClr val="DE3A42"/>
    <a:srgbClr val="A81C23"/>
    <a:srgbClr val="BE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767" autoAdjust="0"/>
    <p:restoredTop sz="79892" autoAdjust="0"/>
  </p:normalViewPr>
  <p:slideViewPr>
    <p:cSldViewPr snapToGrid="0">
      <p:cViewPr varScale="1">
        <p:scale>
          <a:sx n="92" d="100"/>
          <a:sy n="92" d="100"/>
        </p:scale>
        <p:origin x="177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E4443-D95D-470F-8406-27450FC17242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57C5-F34A-49E7-A33E-C6245D3F9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3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Lucozade Sport</a:t>
            </a:r>
          </a:p>
          <a:p>
            <a:pPr marL="171450" indent="-171450">
              <a:buFontTx/>
              <a:buChar char="-"/>
            </a:pPr>
            <a:r>
              <a:rPr lang="en-GB" dirty="0"/>
              <a:t>Sports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4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2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Diet Coke</a:t>
            </a:r>
          </a:p>
          <a:p>
            <a:pPr marL="171450" indent="-171450">
              <a:buFontTx/>
              <a:buChar char="-"/>
            </a:pPr>
            <a:r>
              <a:rPr lang="en-GB" dirty="0"/>
              <a:t>Diet / Zero Drink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6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Old Jamaican Ginger Beer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13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Monster</a:t>
            </a:r>
            <a:r>
              <a:rPr lang="en-GB" baseline="0" dirty="0"/>
              <a:t> Energy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14 sugar cubes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6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Relentless Origin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1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Fanta Orange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Sprite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</a:t>
            </a:r>
            <a:r>
              <a:rPr lang="en-GB" baseline="0" dirty="0"/>
              <a:t> 4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63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Lilt 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6</a:t>
            </a:r>
            <a:r>
              <a:rPr lang="en-GB" baseline="0" dirty="0"/>
              <a:t>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8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7 UP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56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Tango Orange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5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54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Innocent Smoothie Strawberries &amp; Bananas</a:t>
            </a:r>
          </a:p>
          <a:p>
            <a:pPr marL="171450" indent="-171450">
              <a:buFontTx/>
              <a:buChar char="-"/>
            </a:pPr>
            <a:r>
              <a:rPr lang="en-GB" dirty="0"/>
              <a:t>Smoothie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7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Pure orange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1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Innocent Smoothie Apples and Blackcurrant</a:t>
            </a:r>
          </a:p>
          <a:p>
            <a:pPr marL="171450" indent="-171450">
              <a:buFontTx/>
              <a:buChar char="-"/>
            </a:pPr>
            <a:r>
              <a:rPr lang="en-GB" dirty="0"/>
              <a:t>Smoothie</a:t>
            </a:r>
          </a:p>
          <a:p>
            <a:pPr marL="171450" indent="-171450">
              <a:buFontTx/>
              <a:buChar char="-"/>
            </a:pPr>
            <a:r>
              <a:rPr lang="en-GB"/>
              <a:t>~ 5 </a:t>
            </a:r>
            <a:r>
              <a:rPr lang="en-GB" dirty="0"/>
              <a:t>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9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Up &amp; Go Chocolate</a:t>
            </a:r>
          </a:p>
          <a:p>
            <a:pPr marL="171450" indent="-171450">
              <a:buFontTx/>
              <a:buChar char="-"/>
            </a:pPr>
            <a:r>
              <a:rPr lang="en-GB" dirty="0"/>
              <a:t>Breakfast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66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Weetabix</a:t>
            </a:r>
            <a:r>
              <a:rPr lang="en-GB" baseline="0" dirty="0"/>
              <a:t> on the go Strawberry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Breakfast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3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26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Tap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59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Cranberry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49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/>
              <a:t>Red Bull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7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05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Fruit Shoot Blackcurrant</a:t>
            </a:r>
            <a:r>
              <a:rPr lang="en-GB" baseline="0" dirty="0"/>
              <a:t> &amp; Apple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Less than half a sugar cube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Product has been reformulated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88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Ribena Blackcurrant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</a:t>
            </a:r>
            <a:r>
              <a:rPr lang="en-GB" baseline="0" dirty="0"/>
              <a:t>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79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/>
              <a:t>Vimto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89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Glaceau</a:t>
            </a:r>
            <a:r>
              <a:rPr lang="en-GB" dirty="0"/>
              <a:t> Vitamin</a:t>
            </a:r>
            <a:r>
              <a:rPr lang="en-GB" baseline="0" dirty="0"/>
              <a:t> Water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Flavoured water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4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Lucozade Energy</a:t>
            </a:r>
            <a:r>
              <a:rPr lang="en-GB" baseline="0" dirty="0"/>
              <a:t> Orange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5.5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88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Volvic</a:t>
            </a:r>
            <a:r>
              <a:rPr lang="en-GB" dirty="0"/>
              <a:t> Touch of Fruit Strawberry</a:t>
            </a:r>
          </a:p>
          <a:p>
            <a:pPr marL="171450" indent="-171450">
              <a:buFontTx/>
              <a:buChar char="-"/>
            </a:pPr>
            <a:r>
              <a:rPr lang="en-GB" dirty="0"/>
              <a:t>Flavoured water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~ 7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Yop</a:t>
            </a:r>
            <a:r>
              <a:rPr lang="en-GB" dirty="0"/>
              <a:t> Strawberry</a:t>
            </a:r>
          </a:p>
          <a:p>
            <a:pPr marL="171450" indent="-171450">
              <a:buFontTx/>
              <a:buChar char="-"/>
            </a:pPr>
            <a:r>
              <a:rPr lang="en-GB" dirty="0"/>
              <a:t>Milkshake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14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12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Mars Milk</a:t>
            </a:r>
          </a:p>
          <a:p>
            <a:pPr marL="171450" indent="-171450">
              <a:buFontTx/>
              <a:buChar char="-"/>
            </a:pPr>
            <a:r>
              <a:rPr lang="en-GB" dirty="0"/>
              <a:t>Milkshake</a:t>
            </a:r>
          </a:p>
          <a:p>
            <a:pPr marL="171450" indent="-171450">
              <a:buFontTx/>
              <a:buChar char="-"/>
            </a:pPr>
            <a:r>
              <a:rPr lang="en-GB" dirty="0"/>
              <a:t>12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4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Frijj</a:t>
            </a:r>
            <a:r>
              <a:rPr lang="en-GB" dirty="0"/>
              <a:t> Burst of Banana</a:t>
            </a:r>
          </a:p>
          <a:p>
            <a:pPr marL="171450" indent="-171450">
              <a:buFontTx/>
              <a:buChar char="-"/>
            </a:pPr>
            <a:r>
              <a:rPr lang="en-GB" dirty="0"/>
              <a:t>Milkshake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9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36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Pepsi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14</a:t>
            </a:r>
            <a:r>
              <a:rPr lang="en-GB" baseline="0" dirty="0"/>
              <a:t>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38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Diet Pepsi</a:t>
            </a:r>
          </a:p>
          <a:p>
            <a:pPr marL="171450" indent="-171450">
              <a:buFontTx/>
              <a:buChar char="-"/>
            </a:pPr>
            <a:r>
              <a:rPr lang="en-GB" dirty="0"/>
              <a:t>Diet / Zero</a:t>
            </a:r>
            <a:r>
              <a:rPr lang="en-GB" baseline="0" dirty="0"/>
              <a:t> drink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171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Pepsi Max</a:t>
            </a:r>
          </a:p>
          <a:p>
            <a:pPr marL="171450" indent="-171450">
              <a:buFontTx/>
              <a:buChar char="-"/>
            </a:pPr>
            <a:r>
              <a:rPr lang="en-GB" dirty="0"/>
              <a:t>Diet</a:t>
            </a:r>
            <a:r>
              <a:rPr lang="en-GB" baseline="0" dirty="0"/>
              <a:t> / Zero drink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54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Buxton still</a:t>
            </a:r>
          </a:p>
          <a:p>
            <a:pPr marL="171450" indent="-171450">
              <a:buFontTx/>
              <a:buChar char="-"/>
            </a:pPr>
            <a:r>
              <a:rPr lang="en-GB" dirty="0"/>
              <a:t>Bottled</a:t>
            </a:r>
            <a:r>
              <a:rPr lang="en-GB" baseline="0" dirty="0"/>
              <a:t>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04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Highland Spring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Bottled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50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Volvic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Bottled</a:t>
            </a:r>
            <a:r>
              <a:rPr lang="en-GB" baseline="0" dirty="0"/>
              <a:t>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9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Tropicana Orange Smooth</a:t>
            </a:r>
          </a:p>
          <a:p>
            <a:pPr marL="171450" indent="-171450">
              <a:buFontTx/>
              <a:buChar char="-"/>
            </a:pPr>
            <a:r>
              <a:rPr lang="en-GB" dirty="0"/>
              <a:t>Fruit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7 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19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Evian</a:t>
            </a:r>
          </a:p>
          <a:p>
            <a:pPr marL="171450" indent="-171450">
              <a:buFontTx/>
              <a:buChar char="-"/>
            </a:pPr>
            <a:r>
              <a:rPr lang="en-GB" dirty="0"/>
              <a:t>Bottled</a:t>
            </a:r>
            <a:r>
              <a:rPr lang="en-GB" baseline="0" dirty="0"/>
              <a:t>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73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err="1"/>
              <a:t>Irn</a:t>
            </a:r>
            <a:r>
              <a:rPr lang="en-GB" dirty="0"/>
              <a:t> </a:t>
            </a:r>
            <a:r>
              <a:rPr lang="en-GB" dirty="0" err="1"/>
              <a:t>Bru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13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90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Rubicon Sparkling Mango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9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30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Mountain Dew Energy</a:t>
            </a:r>
          </a:p>
          <a:p>
            <a:pPr marL="171450" indent="-171450">
              <a:buFontTx/>
              <a:buChar char="-"/>
            </a:pPr>
            <a:r>
              <a:rPr lang="en-GB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17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49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Lipton Ice Tea Peach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6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34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Rockstar</a:t>
            </a:r>
            <a:r>
              <a:rPr lang="en-GB" baseline="0" dirty="0"/>
              <a:t> Punched Energy + Guava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Energy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09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/>
              <a:t>Dr.</a:t>
            </a:r>
            <a:r>
              <a:rPr lang="en-GB" baseline="0" dirty="0"/>
              <a:t> Pepper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6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0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Sunny D Tangy Florida</a:t>
            </a:r>
          </a:p>
          <a:p>
            <a:pPr marL="171450" indent="-171450">
              <a:buFontTx/>
              <a:buChar char="-"/>
            </a:pPr>
            <a:r>
              <a:rPr lang="en-GB" dirty="0"/>
              <a:t>Vegetable Juice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</a:t>
            </a:r>
            <a:r>
              <a:rPr lang="en-GB" baseline="0" dirty="0"/>
              <a:t>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7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Powerade</a:t>
            </a:r>
          </a:p>
          <a:p>
            <a:pPr marL="171450" indent="-171450">
              <a:buFontTx/>
              <a:buChar char="-"/>
            </a:pPr>
            <a:r>
              <a:rPr lang="en-GB" dirty="0"/>
              <a:t>Sports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5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8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J2O Orange and Passion Fruit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</a:t>
            </a:r>
            <a:r>
              <a:rPr lang="en-GB" baseline="0" dirty="0"/>
              <a:t> drink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~ 3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9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Coca-</a:t>
            </a:r>
            <a:r>
              <a:rPr lang="en-GB" baseline="0" dirty="0"/>
              <a:t>Cola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~ 9 sugar cubes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7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San Pellegrino </a:t>
            </a:r>
            <a:r>
              <a:rPr lang="en-GB" dirty="0" err="1"/>
              <a:t>Limonata</a:t>
            </a:r>
            <a:r>
              <a:rPr lang="en-GB" dirty="0"/>
              <a:t> (Lemonade)</a:t>
            </a:r>
          </a:p>
          <a:p>
            <a:pPr marL="171450" indent="-171450">
              <a:buFontTx/>
              <a:buChar char="-"/>
            </a:pPr>
            <a:r>
              <a:rPr lang="en-GB" dirty="0"/>
              <a:t>Soft drink</a:t>
            </a:r>
          </a:p>
          <a:p>
            <a:pPr marL="171450" indent="-171450">
              <a:buFontTx/>
              <a:buChar char="-"/>
            </a:pPr>
            <a:r>
              <a:rPr lang="en-GB" dirty="0"/>
              <a:t>~ 4 sugar cubes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7C5-F34A-49E7-A33E-C6245D3F95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9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FD03-BAAC-4049-9691-3703EE83737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2220-264E-4E80-A3F6-11638D027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890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16200000">
            <a:off x="3886200" y="1600200"/>
            <a:ext cx="6857998" cy="3657602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4706862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0" y="5143500"/>
            <a:ext cx="9144000" cy="1714500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916068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utoShape 2"/>
            <p:cNvSpPr>
              <a:spLocks noChangeArrowheads="1"/>
            </p:cNvSpPr>
            <p:nvPr userDrawn="1"/>
          </p:nvSpPr>
          <p:spPr bwMode="auto">
            <a:xfrm rot="10800000">
              <a:off x="0" y="0"/>
              <a:ext cx="9144000" cy="3429000"/>
            </a:xfrm>
            <a:prstGeom prst="flowChartManualInput">
              <a:avLst/>
            </a:prstGeom>
            <a:solidFill>
              <a:srgbClr val="D123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1896650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2053680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" name="Parallelogram 1"/>
          <p:cNvSpPr/>
          <p:nvPr userDrawn="1"/>
        </p:nvSpPr>
        <p:spPr>
          <a:xfrm>
            <a:off x="2819400" y="-1"/>
            <a:ext cx="4826000" cy="2053681"/>
          </a:xfrm>
          <a:prstGeom prst="parallelogram">
            <a:avLst>
              <a:gd name="adj" fmla="val 8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293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L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 userDrawn="1"/>
        </p:nvSpPr>
        <p:spPr>
          <a:xfrm rot="21359745">
            <a:off x="-119141" y="325079"/>
            <a:ext cx="9382281" cy="2053681"/>
          </a:xfrm>
          <a:prstGeom prst="parallelogram">
            <a:avLst>
              <a:gd name="adj" fmla="val 8088"/>
            </a:avLst>
          </a:prstGeom>
          <a:solidFill>
            <a:srgbClr val="D1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arallelogram 1"/>
          <p:cNvSpPr/>
          <p:nvPr userDrawn="1"/>
        </p:nvSpPr>
        <p:spPr>
          <a:xfrm>
            <a:off x="2819400" y="-1"/>
            <a:ext cx="4826000" cy="2703839"/>
          </a:xfrm>
          <a:prstGeom prst="parallelogram">
            <a:avLst>
              <a:gd name="adj" fmla="val 8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20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L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2053680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433206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5400000">
            <a:off x="-1143001" y="1143003"/>
            <a:ext cx="6857998" cy="4572001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0841231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16200000" flipV="1">
            <a:off x="-1600200" y="1600203"/>
            <a:ext cx="6857998" cy="3657602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338079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 rot="16200000" flipV="1">
            <a:off x="-1905000" y="1905003"/>
            <a:ext cx="6857998" cy="3048002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873394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 rot="16200000">
            <a:off x="3429002" y="1143003"/>
            <a:ext cx="6857998" cy="4572001"/>
          </a:xfrm>
          <a:prstGeom prst="flowChartManualInput">
            <a:avLst/>
          </a:prstGeom>
          <a:solidFill>
            <a:srgbClr val="D123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8064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FD03-BAAC-4049-9691-3703EE83737B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2220-264E-4E80-A3F6-11638D027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95" r:id="rId3"/>
    <p:sldLayoutId id="2147483696" r:id="rId4"/>
    <p:sldLayoutId id="2147483694" r:id="rId5"/>
    <p:sldLayoutId id="2147483660" r:id="rId6"/>
    <p:sldLayoutId id="2147483676" r:id="rId7"/>
    <p:sldLayoutId id="2147483678" r:id="rId8"/>
    <p:sldLayoutId id="2147483650" r:id="rId9"/>
    <p:sldLayoutId id="2147483677" r:id="rId10"/>
    <p:sldLayoutId id="214748365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Picture 2" descr="http://img.tesco.com/Groceries/pi/681/5054267000681/IDShot_540x54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99" r="27458"/>
              <a:stretch/>
            </p:blipFill>
            <p:spPr bwMode="auto">
              <a:xfrm>
                <a:off x="1957379" y="1715182"/>
                <a:ext cx="2058395" cy="4686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18g</a:t>
            </a:r>
          </a:p>
        </p:txBody>
      </p:sp>
      <p:sp>
        <p:nvSpPr>
          <p:cNvPr id="6" name="Action Button: Forward or Next 5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3184" y="6261069"/>
            <a:ext cx="8424000" cy="5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1232A"/>
              </a:buClr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Health Equalities Group 2019</a:t>
            </a:r>
          </a:p>
        </p:txBody>
      </p:sp>
    </p:spTree>
    <p:extLst>
      <p:ext uri="{BB962C8B-B14F-4D97-AF65-F5344CB8AC3E}">
        <p14:creationId xmlns:p14="http://schemas.microsoft.com/office/powerpoint/2010/main" val="2654593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2290" name="Picture 2" descr="Diet Coke 33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79" r="20720"/>
              <a:stretch/>
            </p:blipFill>
            <p:spPr bwMode="auto">
              <a:xfrm>
                <a:off x="1630547" y="1253354"/>
                <a:ext cx="2549892" cy="4351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1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7170" name="Picture 2" descr="Old Jamaica Ginger Beer 33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0" r="20391"/>
              <a:stretch/>
            </p:blipFill>
            <p:spPr bwMode="auto">
              <a:xfrm>
                <a:off x="1694812" y="1397264"/>
                <a:ext cx="2421361" cy="4063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91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" name="Picture 4" descr="http://img.tesco.com/Groceries/pi/007/5060166690007/IDShot_540x54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411" y="1903310"/>
                <a:ext cx="4278184" cy="4278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55g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77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242" name="Picture 2" descr="Relentless Origin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76" r="27134"/>
              <a:stretch/>
            </p:blipFill>
            <p:spPr bwMode="auto">
              <a:xfrm>
                <a:off x="1815804" y="1064764"/>
                <a:ext cx="2179377" cy="4728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9" name="Action Button: Forward or Next 8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3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Picture 2" descr="Fanta Orange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68" r="33446"/>
              <a:stretch/>
            </p:blipFill>
            <p:spPr bwMode="auto">
              <a:xfrm>
                <a:off x="2095685" y="1623923"/>
                <a:ext cx="1621364" cy="4687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3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074" name="Picture 2" descr="Sprite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30" r="32156"/>
              <a:stretch/>
            </p:blipFill>
            <p:spPr bwMode="auto">
              <a:xfrm>
                <a:off x="2062346" y="1730973"/>
                <a:ext cx="1686293" cy="4656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72910" y="2459504"/>
            <a:ext cx="4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16.5g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3554" name="Picture 2" descr="Lilt Pineapple And Grapefruit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1914"/>
              <a:stretch/>
            </p:blipFill>
            <p:spPr bwMode="auto">
              <a:xfrm>
                <a:off x="2123440" y="1229477"/>
                <a:ext cx="1564105" cy="4399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5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602" name="Picture 2" descr="7 Up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86" r="32158"/>
              <a:stretch/>
            </p:blipFill>
            <p:spPr bwMode="auto">
              <a:xfrm>
                <a:off x="2116527" y="1210032"/>
                <a:ext cx="1577932" cy="4437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1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4578" name="Picture 2" descr="Tango Orange 6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99" r="33317"/>
              <a:stretch/>
            </p:blipFill>
            <p:spPr bwMode="auto">
              <a:xfrm>
                <a:off x="2141621" y="1328945"/>
                <a:ext cx="1413226" cy="4195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600ml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18547" y="2459504"/>
            <a:ext cx="4260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21g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5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6146" name="Picture 2" descr="Innocent Strawberries And Bananas 25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80" r="27305"/>
              <a:stretch/>
            </p:blipFill>
            <p:spPr bwMode="auto">
              <a:xfrm>
                <a:off x="1912075" y="1177131"/>
                <a:ext cx="1986835" cy="450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26g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551027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Although they contribute to your 5 a day, smoothies have lots of sugar in them!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53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9" name="Group 28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1" name="Picture 2" descr="http://2.bp.blogspot.com/-s5r6dyvmDEs/T9uRdfrjxsI/AAAAAAAAAXI/QUfrZIh7E-E/s1600/skd188086sdc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9339" y="2250040"/>
                <a:ext cx="2783956" cy="3631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21g</a:t>
            </a:r>
          </a:p>
        </p:txBody>
      </p:sp>
      <p:sp>
        <p:nvSpPr>
          <p:cNvPr id="32" name="Rectangular Callout 31"/>
          <p:cNvSpPr/>
          <p:nvPr/>
        </p:nvSpPr>
        <p:spPr>
          <a:xfrm flipH="1">
            <a:off x="3500926" y="147144"/>
            <a:ext cx="4497048" cy="231236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 glass of pure fruit juice counts towards your 5 a day but still contains a lot of sugar. Best to have orange juice during meal times.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180ml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6148" name="Picture 4" descr="apple and blackcurrants kids smooth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18" y="1500187"/>
              <a:ext cx="409575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18g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551027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Although they contribute to your 5 a day, smoothies have lots of sugar in them!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4098" name="Picture 2" descr="Up&amp;Go Chocolate Breakfast 25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92" r="28780"/>
              <a:stretch/>
            </p:blipFill>
            <p:spPr bwMode="auto">
              <a:xfrm>
                <a:off x="1170916" y="1826554"/>
                <a:ext cx="1911284" cy="4431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66533" y="2459504"/>
            <a:ext cx="511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19.5g</a:t>
            </a:r>
          </a:p>
        </p:txBody>
      </p:sp>
      <p:sp>
        <p:nvSpPr>
          <p:cNvPr id="10" name="Rectangular Callout 9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79818"/>
              <a:gd name="adj2" fmla="val 5454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Breakfast drinks contain lots of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8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5122" name="Picture 2" descr="Weetabix On The Go Strawberry Drink 25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89" r="27867"/>
              <a:stretch/>
            </p:blipFill>
            <p:spPr bwMode="auto">
              <a:xfrm>
                <a:off x="1516021" y="1287198"/>
                <a:ext cx="1903824" cy="4283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12g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79818"/>
              <a:gd name="adj2" fmla="val 5454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Breakfast drinks contain lots of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6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" name="Picture 2" descr="https://www.gamebirdexpert.com/wp-content/uploads/2015/12/water-glas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9083" y="1891687"/>
                <a:ext cx="2867250" cy="430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200ml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26" name="Picture 2" descr="http://www.citygymdurgapur.com/photos/cranberry-juic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39978" y="1205538"/>
              <a:ext cx="3331029" cy="444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22g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231236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 glass of pure fruit juice counts towards your 5 a day but still contains a lot of sugar. Best to have cranberry juice during meal times.</a:t>
            </a:r>
          </a:p>
        </p:txBody>
      </p:sp>
      <p:sp>
        <p:nvSpPr>
          <p:cNvPr id="13" name="Action Button: Forward or Next 12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3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" name="Picture 2" descr="http://img.tesco.com/Groceries/pi/602/0000090162602/IDShot_540x54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02" r="26088"/>
              <a:stretch/>
            </p:blipFill>
            <p:spPr bwMode="auto">
              <a:xfrm>
                <a:off x="1490133" y="2027778"/>
                <a:ext cx="1930400" cy="4029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250ml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30g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2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" name="Picture 2" descr="Robinsons Fruit Shoot Blackcurrant And Apple No Added Sugar 275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02" r="25177"/>
              <a:stretch/>
            </p:blipFill>
            <p:spPr bwMode="auto">
              <a:xfrm>
                <a:off x="1574801" y="1892082"/>
                <a:ext cx="1981200" cy="415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1.6g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8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26" name="Picture 2" descr="Ribena Blackcurrant Bottle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84" r="31914"/>
              <a:stretch/>
            </p:blipFill>
            <p:spPr bwMode="auto">
              <a:xfrm>
                <a:off x="1891161" y="1820219"/>
                <a:ext cx="1645098" cy="4422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23.2g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3314" name="Picture 2" descr="Vimto Regular Still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48" r="33559"/>
              <a:stretch/>
            </p:blipFill>
            <p:spPr bwMode="auto">
              <a:xfrm>
                <a:off x="1934056" y="1181232"/>
                <a:ext cx="1465211" cy="4495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3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4338" name="Picture 2" descr="Glaceau Vitamin Water Power-C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56" r="31414"/>
              <a:stretch/>
            </p:blipFill>
            <p:spPr bwMode="auto">
              <a:xfrm>
                <a:off x="1851146" y="1095827"/>
                <a:ext cx="1751320" cy="4666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15g</a:t>
            </a:r>
          </a:p>
        </p:txBody>
      </p:sp>
      <p:sp>
        <p:nvSpPr>
          <p:cNvPr id="12" name="Rectangular Callout 11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Be wary of flavoured waters, they contain sneaky sugar!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9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1266" name="Picture 2" descr="Lucozade Energy Orange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64" t="4028" r="35877" b="2989"/>
              <a:stretch/>
            </p:blipFill>
            <p:spPr bwMode="auto">
              <a:xfrm>
                <a:off x="2174399" y="1185334"/>
                <a:ext cx="1462188" cy="4538134"/>
              </a:xfrm>
              <a:prstGeom prst="rect">
                <a:avLst/>
              </a:prstGeom>
              <a:noFill/>
              <a:scene3d>
                <a:camera prst="perspectiveRight" fov="1500000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72910" y="2459504"/>
            <a:ext cx="4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22.5g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5362" name="Picture 2" descr="Volvic Touch Of Fruit Strawberry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2572"/>
              <a:stretch/>
            </p:blipFill>
            <p:spPr bwMode="auto">
              <a:xfrm>
                <a:off x="1803956" y="1143264"/>
                <a:ext cx="1595311" cy="4571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28.5g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Be wary of flavoured waters, they contain sneaky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9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500ml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074" name="Picture 2" descr="Yop Strawberry Yoghurt Drink 500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r="30326"/>
            <a:stretch/>
          </p:blipFill>
          <p:spPr bwMode="auto">
            <a:xfrm>
              <a:off x="1913769" y="1107186"/>
              <a:ext cx="1842710" cy="464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53g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Milkshakes can have a lot of sugar in them! 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1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376ml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98" name="Picture 2" descr="Mars Refuel Sportscap 376M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r="30009"/>
            <a:stretch/>
          </p:blipFill>
          <p:spPr bwMode="auto">
            <a:xfrm>
              <a:off x="1926606" y="1136309"/>
              <a:ext cx="1834152" cy="4585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36g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Milkshakes can have a lot of sugar in them! 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6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471ml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122" name="Picture 2" descr="Frijj Banana Milkshake 471M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7" r="25564"/>
            <a:stretch/>
          </p:blipFill>
          <p:spPr bwMode="auto">
            <a:xfrm>
              <a:off x="1457909" y="1255456"/>
              <a:ext cx="2127612" cy="435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38.4g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289770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Milkshakes can have a lot of sugar in them! 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6386" name="Picture 2" descr="Pepsi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3889"/>
              <a:stretch/>
            </p:blipFill>
            <p:spPr bwMode="auto">
              <a:xfrm>
                <a:off x="1976868" y="1311090"/>
                <a:ext cx="1422399" cy="4235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56g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3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7410" name="Picture 2" descr="Pepsi Diet 6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1" r="32901"/>
              <a:stretch/>
            </p:blipFill>
            <p:spPr bwMode="auto">
              <a:xfrm>
                <a:off x="2082856" y="1255484"/>
                <a:ext cx="1502677" cy="4347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600ml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7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8434" name="Picture 2" descr="Pepsi Max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19" r="33230"/>
              <a:stretch/>
            </p:blipFill>
            <p:spPr bwMode="auto">
              <a:xfrm>
                <a:off x="2125376" y="1150439"/>
                <a:ext cx="1515290" cy="4557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Rectangular Callout 10"/>
          <p:cNvSpPr/>
          <p:nvPr/>
        </p:nvSpPr>
        <p:spPr>
          <a:xfrm flipH="1">
            <a:off x="3500926" y="147144"/>
            <a:ext cx="4497048" cy="1877599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Despite this bottle of Pepsi being called ‘MAX’, it doesn’t actually contain any sugar!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5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8674" name="Picture 2" descr="Buxton Still Mineral Wate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28" r="31446"/>
              <a:stretch/>
            </p:blipFill>
            <p:spPr bwMode="auto">
              <a:xfrm>
                <a:off x="2141621" y="1146571"/>
                <a:ext cx="1708484" cy="4564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8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9698" name="Picture 2" descr="Highland Spring Screw Cap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63" r="31446"/>
              <a:stretch/>
            </p:blipFill>
            <p:spPr bwMode="auto">
              <a:xfrm>
                <a:off x="2165683" y="1186960"/>
                <a:ext cx="1636295" cy="4484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0722" name="Picture 2" descr="Volvic Still Mineral Water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63" r="31446"/>
              <a:stretch/>
            </p:blipFill>
            <p:spPr bwMode="auto">
              <a:xfrm>
                <a:off x="2045368" y="1153989"/>
                <a:ext cx="1660358" cy="4550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29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3794" name="Picture 2" descr="Tropicana Orange Juice Smooth 3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27" r="30510"/>
              <a:stretch/>
            </p:blipFill>
            <p:spPr bwMode="auto">
              <a:xfrm>
                <a:off x="2051251" y="1202239"/>
                <a:ext cx="1708484" cy="4453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7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1746" name="Picture 2" descr="Evian Natural Mineral Water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95" r="31914"/>
              <a:stretch/>
            </p:blipFill>
            <p:spPr bwMode="auto">
              <a:xfrm>
                <a:off x="2045368" y="1121018"/>
                <a:ext cx="1684421" cy="461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4FA434"/>
                </a:solidFill>
                <a:latin typeface="Century Gothic" panose="020B0502020202020204" pitchFamily="34" charset="0"/>
              </a:rPr>
              <a:t>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1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9458" name="Picture 2" descr="Barr Irn Bru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77" r="34047"/>
              <a:stretch/>
            </p:blipFill>
            <p:spPr bwMode="auto">
              <a:xfrm>
                <a:off x="1868970" y="1124820"/>
                <a:ext cx="1441298" cy="4608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7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7650" name="Picture 2" descr="Rubicon Sparkling Mango Juice Drink 33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3" r="20686"/>
              <a:stretch/>
            </p:blipFill>
            <p:spPr bwMode="auto">
              <a:xfrm>
                <a:off x="1227221" y="1189088"/>
                <a:ext cx="2598821" cy="4479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15g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3" name="Group 2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0482" name="Picture 2" descr="Mountain Dew Energy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1" r="34047"/>
              <a:stretch/>
            </p:blipFill>
            <p:spPr bwMode="auto">
              <a:xfrm>
                <a:off x="2070415" y="1172766"/>
                <a:ext cx="1485586" cy="4512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66g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10">
            <a:extLst>
              <a:ext uri="{FF2B5EF4-FFF2-40B4-BE49-F238E27FC236}">
                <a16:creationId xmlns:a16="http://schemas.microsoft.com/office/drawing/2014/main" id="{E2F5F995-46A0-4518-9070-8A206F5DCBDF}"/>
              </a:ext>
            </a:extLst>
          </p:cNvPr>
          <p:cNvSpPr/>
          <p:nvPr/>
        </p:nvSpPr>
        <p:spPr>
          <a:xfrm flipH="1">
            <a:off x="4130837" y="734162"/>
            <a:ext cx="4497048" cy="1725342"/>
          </a:xfrm>
          <a:prstGeom prst="wedgeRectCallout">
            <a:avLst>
              <a:gd name="adj1" fmla="val 62026"/>
              <a:gd name="adj2" fmla="val 5328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spc="-1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No other sugary soft drink contains as much sugar as Mountain Dew!</a:t>
            </a:r>
          </a:p>
        </p:txBody>
      </p:sp>
    </p:spTree>
    <p:extLst>
      <p:ext uri="{BB962C8B-B14F-4D97-AF65-F5344CB8AC3E}">
        <p14:creationId xmlns:p14="http://schemas.microsoft.com/office/powerpoint/2010/main" val="176179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ight" fov="1500000"/>
                <a:lightRig rig="threePt" dir="t"/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57801" y="4398496"/>
                <a:ext cx="30207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4000" b="1" dirty="0">
                    <a:latin typeface="Century Gothic" panose="020B0502020202020204" pitchFamily="34" charset="0"/>
                  </a:rPr>
                  <a:t>500ml</a:t>
                </a:r>
              </a:p>
              <a:p>
                <a:pPr algn="ctr"/>
                <a:endParaRPr lang="en-GB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050" name="Picture 2" descr="Lipton Ice Tea Peach 500M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3" r="34453"/>
            <a:stretch/>
          </p:blipFill>
          <p:spPr bwMode="auto">
            <a:xfrm>
              <a:off x="1979190" y="1110343"/>
              <a:ext cx="1420077" cy="461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22g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50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1506" name="Picture 2" descr="http://groceries.iceland.co.uk/medias/sys_master/root/h05/h6f/884641644547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51" r="29859"/>
              <a:stretch/>
            </p:blipFill>
            <p:spPr bwMode="auto">
              <a:xfrm>
                <a:off x="1965566" y="1284185"/>
                <a:ext cx="1749717" cy="4289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2" name="Action Button: Forward or Next 11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1586806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1586806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050" name="Picture 2" descr="Dr Pepper Regular 500 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01" r="31827"/>
              <a:stretch/>
            </p:blipFill>
            <p:spPr bwMode="auto">
              <a:xfrm>
                <a:off x="1959814" y="1854086"/>
                <a:ext cx="1630539" cy="4422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97867" y="2459504"/>
            <a:ext cx="41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24g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2770" name="Picture 2" descr="Sunny D Florida Style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88" r="28171"/>
              <a:stretch/>
            </p:blipFill>
            <p:spPr bwMode="auto">
              <a:xfrm>
                <a:off x="1155033" y="1220649"/>
                <a:ext cx="1900989" cy="4416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76337" y="2459504"/>
            <a:ext cx="510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19.2g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77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9218" name="Picture 2" descr="Powerade Berry/Tropical Fruit 500M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77" r="34547"/>
              <a:stretch/>
            </p:blipFill>
            <p:spPr bwMode="auto">
              <a:xfrm>
                <a:off x="2199518" y="1171738"/>
                <a:ext cx="1411949" cy="4514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500ml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20g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15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8194" name="Picture 2" descr="http://www.bmstores.co.uk/images/hpcProductImage/imgFull/305473-J2O-4x275ml-Orange--Passion-Fruit-Juice-Drink-3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58" r="35819"/>
              <a:stretch/>
            </p:blipFill>
            <p:spPr bwMode="auto">
              <a:xfrm>
                <a:off x="2266344" y="1164298"/>
                <a:ext cx="1278298" cy="4529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275ml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13g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6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4" name="Group 3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7" name="Picture 2" descr="http://img.tesco.com/Groceries/pi/996/5449000000996/IDShot_540x540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5" r="20408"/>
              <a:stretch/>
            </p:blipFill>
            <p:spPr bwMode="auto">
              <a:xfrm>
                <a:off x="1557225" y="1179538"/>
                <a:ext cx="2696535" cy="4498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57801" y="2459504"/>
            <a:ext cx="302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35g</a:t>
            </a:r>
          </a:p>
        </p:txBody>
      </p:sp>
      <p:sp>
        <p:nvSpPr>
          <p:cNvPr id="10" name="Action Button: Forward or Next 9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8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84" y="973403"/>
            <a:ext cx="8424001" cy="4911194"/>
            <a:chOff x="553184" y="973403"/>
            <a:chExt cx="8424001" cy="4911194"/>
          </a:xfrm>
        </p:grpSpPr>
        <p:grpSp>
          <p:nvGrpSpPr>
            <p:cNvPr id="2" name="Group 1"/>
            <p:cNvGrpSpPr/>
            <p:nvPr/>
          </p:nvGrpSpPr>
          <p:grpSpPr>
            <a:xfrm>
              <a:off x="553184" y="973403"/>
              <a:ext cx="8424001" cy="4911194"/>
              <a:chOff x="553184" y="973403"/>
              <a:chExt cx="8424001" cy="4911194"/>
            </a:xfrm>
            <a:scene3d>
              <a:camera prst="perspectiveRight" fov="1500000"/>
              <a:lightRig rig="threePt" dir="t"/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553184" y="973403"/>
                <a:ext cx="8424001" cy="4911194"/>
              </a:xfrm>
              <a:prstGeom prst="roundRect">
                <a:avLst>
                  <a:gd name="adj" fmla="val 1369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sz="5000" b="1" dirty="0">
                  <a:solidFill>
                    <a:srgbClr val="D1232A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2530" name="Picture 2" descr="San Pellegrino Limonata 330 Ml (C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1" r="20685"/>
              <a:stretch/>
            </p:blipFill>
            <p:spPr bwMode="auto">
              <a:xfrm>
                <a:off x="1353421" y="1233603"/>
                <a:ext cx="2526632" cy="4390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257801" y="4398496"/>
              <a:ext cx="3020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  <a:p>
              <a:pPr algn="ctr"/>
              <a:r>
                <a:rPr lang="en-GB" sz="4000" b="1" dirty="0">
                  <a:latin typeface="Century Gothic" panose="020B0502020202020204" pitchFamily="34" charset="0"/>
                </a:rPr>
                <a:t>330ml</a:t>
              </a:r>
            </a:p>
            <a:p>
              <a:pPr algn="ctr"/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70421" y="2459504"/>
            <a:ext cx="4308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D1232A"/>
                </a:solidFill>
                <a:latin typeface="Century Gothic" panose="020B0502020202020204" pitchFamily="34" charset="0"/>
              </a:rPr>
              <a:t>15.5g</a:t>
            </a:r>
          </a:p>
        </p:txBody>
      </p:sp>
      <p:sp>
        <p:nvSpPr>
          <p:cNvPr id="11" name="Action Button: Forward or Next 10">
            <a:hlinkClick r:id="" action="ppaction://macro?name=mcrRandom" highlightClick="1"/>
          </p:cNvPr>
          <p:cNvSpPr/>
          <p:nvPr/>
        </p:nvSpPr>
        <p:spPr>
          <a:xfrm>
            <a:off x="8221831" y="163290"/>
            <a:ext cx="758879" cy="758879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3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2831</TotalTime>
  <Words>701</Words>
  <Application>Microsoft Office PowerPoint</Application>
  <PresentationFormat>On-screen Show (4:3)</PresentationFormat>
  <Paragraphs>328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Viggars</dc:creator>
  <cp:lastModifiedBy>Rebecca Fox</cp:lastModifiedBy>
  <cp:revision>149</cp:revision>
  <dcterms:created xsi:type="dcterms:W3CDTF">2016-05-19T09:33:37Z</dcterms:created>
  <dcterms:modified xsi:type="dcterms:W3CDTF">2023-03-14T10:11:46Z</dcterms:modified>
</cp:coreProperties>
</file>